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1" r:id="rId3"/>
    <p:sldId id="272" r:id="rId4"/>
    <p:sldId id="258" r:id="rId5"/>
    <p:sldId id="273" r:id="rId6"/>
    <p:sldId id="274" r:id="rId7"/>
    <p:sldId id="260" r:id="rId8"/>
    <p:sldId id="277" r:id="rId9"/>
    <p:sldId id="261" r:id="rId10"/>
    <p:sldId id="279" r:id="rId11"/>
    <p:sldId id="278" r:id="rId12"/>
    <p:sldId id="265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19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DBB32F1-629E-426D-9845-FCDCAE9611C4}" type="doc">
      <dgm:prSet loTypeId="urn:microsoft.com/office/officeart/2005/8/layout/venn1" loCatId="relationship" qsTypeId="urn:microsoft.com/office/officeart/2005/8/quickstyle/3d3" qsCatId="3D" csTypeId="urn:microsoft.com/office/officeart/2005/8/colors/accent1_2" csCatId="accent1" phldr="1"/>
      <dgm:spPr/>
    </dgm:pt>
    <dgm:pt modelId="{210E4336-4549-4104-B2E4-6AD7BA3D6450}">
      <dgm:prSet phldrT="[Text]" custT="1"/>
      <dgm:spPr/>
      <dgm:t>
        <a:bodyPr/>
        <a:lstStyle/>
        <a:p>
          <a:endParaRPr lang="en-US" sz="5100" dirty="0"/>
        </a:p>
      </dgm:t>
    </dgm:pt>
    <dgm:pt modelId="{356663D5-18AF-429F-B212-18FF233619CB}" type="parTrans" cxnId="{5ADA1A60-00C0-44A1-8579-11AC4A91B3F5}">
      <dgm:prSet/>
      <dgm:spPr/>
      <dgm:t>
        <a:bodyPr/>
        <a:lstStyle/>
        <a:p>
          <a:endParaRPr lang="en-US"/>
        </a:p>
      </dgm:t>
    </dgm:pt>
    <dgm:pt modelId="{9F289030-9754-47A0-B01D-9F7EF4AD6CF9}" type="sibTrans" cxnId="{5ADA1A60-00C0-44A1-8579-11AC4A91B3F5}">
      <dgm:prSet/>
      <dgm:spPr/>
      <dgm:t>
        <a:bodyPr/>
        <a:lstStyle/>
        <a:p>
          <a:endParaRPr lang="en-US"/>
        </a:p>
      </dgm:t>
    </dgm:pt>
    <dgm:pt modelId="{1CD0A0D4-2861-46D2-A943-66A0F47A054A}">
      <dgm:prSet phldrT="[Text]"/>
      <dgm:spPr/>
      <dgm:t>
        <a:bodyPr/>
        <a:lstStyle/>
        <a:p>
          <a:endParaRPr lang="en-US" dirty="0"/>
        </a:p>
      </dgm:t>
    </dgm:pt>
    <dgm:pt modelId="{F5C62DE9-5728-4B26-AE53-DC7454A1E030}" type="parTrans" cxnId="{49A73425-9577-4D2A-BD39-75FC939C5EF4}">
      <dgm:prSet/>
      <dgm:spPr/>
      <dgm:t>
        <a:bodyPr/>
        <a:lstStyle/>
        <a:p>
          <a:endParaRPr lang="en-US"/>
        </a:p>
      </dgm:t>
    </dgm:pt>
    <dgm:pt modelId="{EE95303C-EC36-4CF7-8D50-F648DFFFF973}" type="sibTrans" cxnId="{49A73425-9577-4D2A-BD39-75FC939C5EF4}">
      <dgm:prSet/>
      <dgm:spPr/>
      <dgm:t>
        <a:bodyPr/>
        <a:lstStyle/>
        <a:p>
          <a:endParaRPr lang="en-US"/>
        </a:p>
      </dgm:t>
    </dgm:pt>
    <dgm:pt modelId="{9DE15280-B4C6-4AFF-8DA2-D09CB7256D00}" type="pres">
      <dgm:prSet presAssocID="{CDBB32F1-629E-426D-9845-FCDCAE9611C4}" presName="compositeShape" presStyleCnt="0">
        <dgm:presLayoutVars>
          <dgm:chMax val="7"/>
          <dgm:dir/>
          <dgm:resizeHandles val="exact"/>
        </dgm:presLayoutVars>
      </dgm:prSet>
      <dgm:spPr/>
    </dgm:pt>
    <dgm:pt modelId="{9A2F0FB1-0472-4ECE-AC0A-63DD66E83039}" type="pres">
      <dgm:prSet presAssocID="{210E4336-4549-4104-B2E4-6AD7BA3D6450}" presName="circ1" presStyleLbl="vennNode1" presStyleIdx="0" presStyleCnt="2" custScaleX="133043" custScaleY="119957" custLinFactNeighborX="186" custLinFactNeighborY="0"/>
      <dgm:spPr/>
    </dgm:pt>
    <dgm:pt modelId="{6CCE5335-D2CC-4468-8523-A63032394377}" type="pres">
      <dgm:prSet presAssocID="{210E4336-4549-4104-B2E4-6AD7BA3D6450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0DA41881-544F-4BCE-ACA8-893EF91F1A98}" type="pres">
      <dgm:prSet presAssocID="{1CD0A0D4-2861-46D2-A943-66A0F47A054A}" presName="circ2" presStyleLbl="vennNode1" presStyleIdx="1" presStyleCnt="2" custScaleX="143254" custScaleY="120120" custLinFactNeighborX="8368" custLinFactNeighborY="-2232"/>
      <dgm:spPr/>
    </dgm:pt>
    <dgm:pt modelId="{D790954F-AA9E-41C1-9E30-9D7A2154E351}" type="pres">
      <dgm:prSet presAssocID="{1CD0A0D4-2861-46D2-A943-66A0F47A054A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108A1A0C-C38B-43CC-84DF-AE4C9DCB3E3D}" type="presOf" srcId="{210E4336-4549-4104-B2E4-6AD7BA3D6450}" destId="{9A2F0FB1-0472-4ECE-AC0A-63DD66E83039}" srcOrd="0" destOrd="0" presId="urn:microsoft.com/office/officeart/2005/8/layout/venn1"/>
    <dgm:cxn modelId="{96FD0F1A-F3CB-400B-8C2E-DAF53FDA4A05}" type="presOf" srcId="{CDBB32F1-629E-426D-9845-FCDCAE9611C4}" destId="{9DE15280-B4C6-4AFF-8DA2-D09CB7256D00}" srcOrd="0" destOrd="0" presId="urn:microsoft.com/office/officeart/2005/8/layout/venn1"/>
    <dgm:cxn modelId="{49A73425-9577-4D2A-BD39-75FC939C5EF4}" srcId="{CDBB32F1-629E-426D-9845-FCDCAE9611C4}" destId="{1CD0A0D4-2861-46D2-A943-66A0F47A054A}" srcOrd="1" destOrd="0" parTransId="{F5C62DE9-5728-4B26-AE53-DC7454A1E030}" sibTransId="{EE95303C-EC36-4CF7-8D50-F648DFFFF973}"/>
    <dgm:cxn modelId="{5ADA1A60-00C0-44A1-8579-11AC4A91B3F5}" srcId="{CDBB32F1-629E-426D-9845-FCDCAE9611C4}" destId="{210E4336-4549-4104-B2E4-6AD7BA3D6450}" srcOrd="0" destOrd="0" parTransId="{356663D5-18AF-429F-B212-18FF233619CB}" sibTransId="{9F289030-9754-47A0-B01D-9F7EF4AD6CF9}"/>
    <dgm:cxn modelId="{CA7EE568-427C-4532-966C-419572F79A04}" type="presOf" srcId="{210E4336-4549-4104-B2E4-6AD7BA3D6450}" destId="{6CCE5335-D2CC-4468-8523-A63032394377}" srcOrd="1" destOrd="0" presId="urn:microsoft.com/office/officeart/2005/8/layout/venn1"/>
    <dgm:cxn modelId="{F0249187-08C6-4595-A52E-199A84E2E97C}" type="presOf" srcId="{1CD0A0D4-2861-46D2-A943-66A0F47A054A}" destId="{0DA41881-544F-4BCE-ACA8-893EF91F1A98}" srcOrd="0" destOrd="0" presId="urn:microsoft.com/office/officeart/2005/8/layout/venn1"/>
    <dgm:cxn modelId="{714CA7E5-C407-4B77-9107-EDEE2B3D6D68}" type="presOf" srcId="{1CD0A0D4-2861-46D2-A943-66A0F47A054A}" destId="{D790954F-AA9E-41C1-9E30-9D7A2154E351}" srcOrd="1" destOrd="0" presId="urn:microsoft.com/office/officeart/2005/8/layout/venn1"/>
    <dgm:cxn modelId="{29A6B3A6-F4E2-4D3D-9D0A-5D219D84C6DA}" type="presParOf" srcId="{9DE15280-B4C6-4AFF-8DA2-D09CB7256D00}" destId="{9A2F0FB1-0472-4ECE-AC0A-63DD66E83039}" srcOrd="0" destOrd="0" presId="urn:microsoft.com/office/officeart/2005/8/layout/venn1"/>
    <dgm:cxn modelId="{2DD5BDFC-B9B2-40D7-B038-544CFF264F57}" type="presParOf" srcId="{9DE15280-B4C6-4AFF-8DA2-D09CB7256D00}" destId="{6CCE5335-D2CC-4468-8523-A63032394377}" srcOrd="1" destOrd="0" presId="urn:microsoft.com/office/officeart/2005/8/layout/venn1"/>
    <dgm:cxn modelId="{EED76E50-CA51-4B7A-B966-D2219FF90A42}" type="presParOf" srcId="{9DE15280-B4C6-4AFF-8DA2-D09CB7256D00}" destId="{0DA41881-544F-4BCE-ACA8-893EF91F1A98}" srcOrd="2" destOrd="0" presId="urn:microsoft.com/office/officeart/2005/8/layout/venn1"/>
    <dgm:cxn modelId="{FFA3EBBA-642B-41C6-9656-B291BB7AC0F8}" type="presParOf" srcId="{9DE15280-B4C6-4AFF-8DA2-D09CB7256D00}" destId="{D790954F-AA9E-41C1-9E30-9D7A2154E351}" srcOrd="3" destOrd="0" presId="urn:microsoft.com/office/officeart/2005/8/layout/venn1"/>
  </dgm:cxnLst>
  <dgm:bg>
    <a:noFill/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2F0FB1-0472-4ECE-AC0A-63DD66E83039}">
      <dsp:nvSpPr>
        <dsp:cNvPr id="0" name=""/>
        <dsp:cNvSpPr/>
      </dsp:nvSpPr>
      <dsp:spPr>
        <a:xfrm>
          <a:off x="-699719" y="-9"/>
          <a:ext cx="6275550" cy="5658292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2700" prstMaterial="clear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100" kern="1200" dirty="0"/>
        </a:p>
      </dsp:txBody>
      <dsp:txXfrm>
        <a:off x="176596" y="667225"/>
        <a:ext cx="3618335" cy="4323823"/>
      </dsp:txXfrm>
    </dsp:sp>
    <dsp:sp modelId="{0DA41881-544F-4BCE-ACA8-893EF91F1A98}">
      <dsp:nvSpPr>
        <dsp:cNvPr id="0" name=""/>
        <dsp:cNvSpPr/>
      </dsp:nvSpPr>
      <dsp:spPr>
        <a:xfrm>
          <a:off x="2450276" y="-3853"/>
          <a:ext cx="6757196" cy="5665981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2700" prstMaterial="clear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500" kern="1200" dirty="0"/>
        </a:p>
      </dsp:txBody>
      <dsp:txXfrm>
        <a:off x="4367859" y="664287"/>
        <a:ext cx="3896041" cy="432969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418E2D-3A34-41D2-9956-E045BA9543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F5F4A5-CEBA-48BD-80BC-782149E080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EAAD5A-0721-4CED-8D16-6F77E921FD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C7F803-5A77-4B3C-BF70-E50051665919}" type="datetimeFigureOut">
              <a:rPr lang="en-US" smtClean="0"/>
              <a:t>12/16/2021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E55088-5ADE-45EB-AAD7-0A1D0188A7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EB64A6-8D18-4106-A44B-EF920ECA2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8C4B3-1EA7-435C-82BC-5C47452F7A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037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E91033-B228-4623-99F1-F780064B1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BA9C149-6727-4938-80F6-C05EF62014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32F5BB-3780-406C-8E85-29BB9C2DEF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C7F803-5A77-4B3C-BF70-E50051665919}" type="datetimeFigureOut">
              <a:rPr lang="en-US" smtClean="0"/>
              <a:t>12/16/2021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B19BF2-01E3-420F-A73D-A796FB20E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67465E-F3A9-44C2-92BE-069899362F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8C4B3-1EA7-435C-82BC-5C47452F7A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808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C25368F-9204-422F-A556-13A39C81B68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CB3C836-35B7-458D-9B6C-24971F390B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F6562F-D946-439D-BE69-8E30395A0F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C7F803-5A77-4B3C-BF70-E50051665919}" type="datetimeFigureOut">
              <a:rPr lang="en-US" smtClean="0"/>
              <a:t>12/16/2021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C7471C-01EE-4298-B09B-C558D009B5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5ED7A9-71CC-46D9-99C7-F8575C27F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8C4B3-1EA7-435C-82BC-5C47452F7A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075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5CA0FB-61E1-46DC-88F6-6FECED4DCC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98FD84-2315-4A1B-8CA6-70429418E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398D13-F36F-4DBA-92B6-F7E84C43C0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C7F803-5A77-4B3C-BF70-E50051665919}" type="datetimeFigureOut">
              <a:rPr lang="en-US" smtClean="0"/>
              <a:t>12/16/2021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8DB3D4-9FEE-454D-8686-5F1A088E88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4FD02B-C4E2-424B-A972-7465495575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8C4B3-1EA7-435C-82BC-5C47452F7A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049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365AED-0E8E-435B-891B-6A96009428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0B8F7C-61C9-4956-8981-C3410A9466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FF7C9D-AC14-4C4A-8970-DD0E989A22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C7F803-5A77-4B3C-BF70-E50051665919}" type="datetimeFigureOut">
              <a:rPr lang="en-US" smtClean="0"/>
              <a:t>12/16/2021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039FB2-FE31-4583-A2E9-458004E0B8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F8BD4B-3184-4252-8DD5-3022998FF9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8C4B3-1EA7-435C-82BC-5C47452F7A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601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C226C9-D946-452D-95E7-9F25B889C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F2F937-B11F-4593-B849-784387C061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CCC087-2A75-4EE4-A292-173C6086F3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152392-1AB4-484C-A996-E8A4A75A5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C7F803-5A77-4B3C-BF70-E50051665919}" type="datetimeFigureOut">
              <a:rPr lang="en-US" smtClean="0"/>
              <a:t>12/16/2021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30192A-489C-4002-A61D-9374AB5E1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5976F9-A237-44E6-B5B1-EE577E94D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8C4B3-1EA7-435C-82BC-5C47452F7A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434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E471D4-2EC9-43FC-997D-1BFE91479E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2EAB60-615A-481E-A182-8CFCEC56D7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4F53D2-D0A6-4E6B-B9A7-0BB3D3641D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6415E9-6AB0-41F6-B49E-78826257C6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427CD13-36D4-4FF2-A392-D5ED474C84A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839247C-F706-401C-85A9-3056FC12B2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C7F803-5A77-4B3C-BF70-E50051665919}" type="datetimeFigureOut">
              <a:rPr lang="en-US" smtClean="0"/>
              <a:t>12/16/2021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EF70E78-7824-468A-9ACC-223144A0A5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B9F2E07-4FE0-43E3-8DAF-EC7C95D66C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8C4B3-1EA7-435C-82BC-5C47452F7A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0241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424BE9-344D-4761-82E2-4C16B007C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3F26814-1075-445B-8E26-38C578A043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C7F803-5A77-4B3C-BF70-E50051665919}" type="datetimeFigureOut">
              <a:rPr lang="en-US" smtClean="0"/>
              <a:t>12/16/2021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278DE8-7828-4578-8D4D-C46EF9CBC9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4F73E1-5B7C-4404-847C-28DF65D3C3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8C4B3-1EA7-435C-82BC-5C47452F7A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785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28B17A2-D7BB-4B95-8725-EC81FA876F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C7F803-5A77-4B3C-BF70-E50051665919}" type="datetimeFigureOut">
              <a:rPr lang="en-US" smtClean="0"/>
              <a:t>12/16/2021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D7E86D8-BEA7-45D5-A7E5-1055867400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D7F6C5-3879-43D0-8893-F69E7869D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8C4B3-1EA7-435C-82BC-5C47452F7A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786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CE9CA-6166-4F07-9C0F-D375B12FC4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DD198D-43E5-44A6-80BB-5C81CBCFDB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8EA374-9337-49FD-B8FD-E85EB6B1AF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3B770B-AE21-4352-97A0-5A757DE987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C7F803-5A77-4B3C-BF70-E50051665919}" type="datetimeFigureOut">
              <a:rPr lang="en-US" smtClean="0"/>
              <a:t>12/16/2021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70539B-DA27-42B5-8399-5AAB59C53F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BA13F5-0B2A-4A2F-A1E2-636A6A9FD7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8C4B3-1EA7-435C-82BC-5C47452F7A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729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C7F7A6-1B1D-48DE-BBE0-DBB3C64A43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5B74C32-3237-4979-AC4D-DDB89CBDE1A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EC5A5C-7B63-448D-839F-171D4A8070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300D02-2445-49DA-8B54-F332E38D31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C7F803-5A77-4B3C-BF70-E50051665919}" type="datetimeFigureOut">
              <a:rPr lang="en-US" smtClean="0"/>
              <a:t>12/16/2021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A376BC-ACCD-4E7B-934D-C5BDA6C299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3CDA13-5953-493D-8F2A-21FA05B729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8C4B3-1EA7-435C-82BC-5C47452F7A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307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A8D5ABA-96FA-4E8C-BCF0-D1BBAFEE19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DC9120-D9CA-4239-A094-B02D5BBBD1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D66E75-8916-4B13-BB13-13DED7BC88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C7F803-5A77-4B3C-BF70-E50051665919}" type="datetimeFigureOut">
              <a:rPr lang="en-US" smtClean="0"/>
              <a:t>12/16/2021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347774-6DDC-4937-85E4-52D2B39EA7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E62CDE-3526-4F28-8375-5F65A88A66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88C4B3-1EA7-435C-82BC-5C47452F7A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8544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2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.png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13" Type="http://schemas.openxmlformats.org/officeDocument/2006/relationships/image" Target="../media/image7.svg"/><Relationship Id="rId3" Type="http://schemas.openxmlformats.org/officeDocument/2006/relationships/slideLayout" Target="../slideLayouts/slideLayout7.xml"/><Relationship Id="rId7" Type="http://schemas.openxmlformats.org/officeDocument/2006/relationships/diagramColors" Target="../diagrams/colors1.xml"/><Relationship Id="rId12" Type="http://schemas.openxmlformats.org/officeDocument/2006/relationships/image" Target="../media/image6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diagramQuickStyle" Target="../diagrams/quickStyle1.xml"/><Relationship Id="rId11" Type="http://schemas.openxmlformats.org/officeDocument/2006/relationships/image" Target="../media/image5.svg"/><Relationship Id="rId5" Type="http://schemas.openxmlformats.org/officeDocument/2006/relationships/diagramLayout" Target="../diagrams/layout1.xml"/><Relationship Id="rId10" Type="http://schemas.openxmlformats.org/officeDocument/2006/relationships/image" Target="../media/image4.png"/><Relationship Id="rId4" Type="http://schemas.openxmlformats.org/officeDocument/2006/relationships/diagramData" Target="../diagrams/data1.xml"/><Relationship Id="rId9" Type="http://schemas.openxmlformats.org/officeDocument/2006/relationships/hyperlink" Target="https://doi.org/10.1002/job.2462" TargetMode="External"/><Relationship Id="rId1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1.sv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10.png"/><Relationship Id="rId5" Type="http://schemas.openxmlformats.org/officeDocument/2006/relationships/image" Target="../media/image9.jpeg"/><Relationship Id="rId4" Type="http://schemas.openxmlformats.org/officeDocument/2006/relationships/image" Target="../media/image8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5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0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2.png"/><Relationship Id="rId5" Type="http://schemas.openxmlformats.org/officeDocument/2006/relationships/image" Target="../media/image22.emf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4.sv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23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2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picture containing text, building, road, car&#10;&#10;Description automatically generated">
            <a:extLst>
              <a:ext uri="{FF2B5EF4-FFF2-40B4-BE49-F238E27FC236}">
                <a16:creationId xmlns:a16="http://schemas.microsoft.com/office/drawing/2014/main" id="{D84A0DD0-F0C6-4CC4-8688-A94AD8D50AD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93" b="3453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pic>
        <p:nvPicPr>
          <p:cNvPr id="16" name="Audio 15">
            <a:hlinkClick r:id="" action="ppaction://media"/>
            <a:extLst>
              <a:ext uri="{FF2B5EF4-FFF2-40B4-BE49-F238E27FC236}">
                <a16:creationId xmlns:a16="http://schemas.microsoft.com/office/drawing/2014/main" id="{CD68D6E5-EFC8-4763-AF2B-DFF6A66DD85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738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861"/>
    </mc:Choice>
    <mc:Fallback>
      <p:transition spd="slow" advTm="208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5F9CFCE6-877F-4858-B8BD-2C52CA8AFB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A50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213F8A0-12AE-4514-8372-0DD766EC2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6866" y="480060"/>
            <a:ext cx="5458122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7AF51CDF-81FF-4A39-9915-87E8B9C85B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1035" y="1364262"/>
            <a:ext cx="5129784" cy="4129475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9EFF17D4-9A8C-4CE5-B096-D8CCD44004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5458121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DFA4364-34C7-4CDB-8126-48B2803C0C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070" y="1415559"/>
            <a:ext cx="5129784" cy="4026879"/>
          </a:xfrm>
          <a:prstGeom prst="rect">
            <a:avLst/>
          </a:prstGeom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EF6216BB-07C3-46CC-BEC8-0ECBE99A5FD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5508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591"/>
    </mc:Choice>
    <mc:Fallback>
      <p:transition spd="slow" advTm="195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F7905E5-8685-406F-B2C3-AB9EA8D964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1803" y="116845"/>
            <a:ext cx="9156255" cy="3502266"/>
          </a:xfrm>
          <a:prstGeom prst="rect">
            <a:avLst/>
          </a:prstGeom>
        </p:spPr>
      </p:pic>
      <p:pic>
        <p:nvPicPr>
          <p:cNvPr id="9218" name="Picture 2" descr="ParkMobile – Burlington&amp;#39;s Pay-by-Cell app – Park Burlington">
            <a:extLst>
              <a:ext uri="{FF2B5EF4-FFF2-40B4-BE49-F238E27FC236}">
                <a16:creationId xmlns:a16="http://schemas.microsoft.com/office/drawing/2014/main" id="{C17C3D47-C952-44DC-863C-9D2ED97FB7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658" y="3742848"/>
            <a:ext cx="3635830" cy="2835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0C0E88B-6D6B-4E24-A414-02B5B60928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40378" y="4090893"/>
            <a:ext cx="4032422" cy="2080015"/>
          </a:xfrm>
          <a:prstGeom prst="rect">
            <a:avLst/>
          </a:prstGeom>
        </p:spPr>
      </p:pic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E9376CE0-48B0-4394-BCC3-7A74829CCC1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3462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716"/>
    </mc:Choice>
    <mc:Fallback>
      <p:transition spd="slow" advTm="207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B1313D02-D740-4B8F-8F45-2E88F3C5A6CE}"/>
              </a:ext>
            </a:extLst>
          </p:cNvPr>
          <p:cNvSpPr txBox="1"/>
          <p:nvPr/>
        </p:nvSpPr>
        <p:spPr>
          <a:xfrm>
            <a:off x="1585086" y="1879683"/>
            <a:ext cx="8479172" cy="25299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2"/>
                </a:solidFill>
                <a:effectLst>
                  <a:glow rad="228600">
                    <a:schemeClr val="tx1">
                      <a:alpha val="40000"/>
                    </a:schemeClr>
                  </a:glow>
                </a:effectLst>
              </a:rPr>
              <a:t>“However, these models also suggest that drivers did not respond instantaneously to price changes during the pilot.  The existence of these lags implies that </a:t>
            </a:r>
            <a:r>
              <a:rPr lang="en-US" sz="2800" b="1" dirty="0">
                <a:highlight>
                  <a:srgbClr val="FFFF00"/>
                </a:highlight>
              </a:rPr>
              <a:t>more</a:t>
            </a:r>
            <a:r>
              <a:rPr lang="en-US" sz="2800" b="1" dirty="0"/>
              <a:t> </a:t>
            </a:r>
            <a:r>
              <a:rPr lang="en-US" sz="2800" b="1" dirty="0">
                <a:highlight>
                  <a:srgbClr val="FFFF00"/>
                </a:highlight>
              </a:rPr>
              <a:t>precise communication of price may reduce lag‐time in driver responsiveness </a:t>
            </a:r>
            <a:r>
              <a:rPr lang="en-US" dirty="0">
                <a:solidFill>
                  <a:schemeClr val="bg2"/>
                </a:solidFill>
                <a:effectLst>
                  <a:glow rad="228600">
                    <a:schemeClr val="tx1">
                      <a:alpha val="40000"/>
                    </a:schemeClr>
                  </a:glow>
                </a:effectLst>
              </a:rPr>
              <a:t>by communicating information more quickly.  Such communication could come in the form of a consumer‐facing internet and phone application showing pricing information and perhaps </a:t>
            </a:r>
            <a:r>
              <a:rPr lang="en-US" sz="2800" b="1" dirty="0">
                <a:highlight>
                  <a:srgbClr val="FFFF00"/>
                </a:highlight>
              </a:rPr>
              <a:t>occupancy estimations</a:t>
            </a:r>
            <a:r>
              <a:rPr lang="en-US" sz="1800" dirty="0"/>
              <a:t>.” – </a:t>
            </a:r>
            <a:r>
              <a:rPr lang="en-US" sz="1800" i="1" dirty="0"/>
              <a:t>pg. 32-33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65DDFA9-6E68-4FEF-A4A8-319A5204125D}"/>
              </a:ext>
            </a:extLst>
          </p:cNvPr>
          <p:cNvSpPr txBox="1"/>
          <p:nvPr/>
        </p:nvSpPr>
        <p:spPr>
          <a:xfrm>
            <a:off x="5250548" y="4178773"/>
            <a:ext cx="609460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Fichman, Michael. (2016). An Evaluation of Pittsburgh's Dynamically‐Priced Curb Parking Pilot. 10.13140/RG.2.2.16274.25289.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91C7D1-5366-4DD8-91C5-F81941A5CCB6}"/>
              </a:ext>
            </a:extLst>
          </p:cNvPr>
          <p:cNvSpPr txBox="1"/>
          <p:nvPr/>
        </p:nvSpPr>
        <p:spPr>
          <a:xfrm>
            <a:off x="118048" y="66763"/>
            <a:ext cx="1333030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4800" b="1" dirty="0"/>
          </a:p>
          <a:p>
            <a:r>
              <a:rPr lang="en-US" sz="4800" b="1" dirty="0"/>
              <a:t>Mapping the Uncertain-Sea of Future Parking  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38D2F46-09BF-4556-91E2-75562CFC19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048" y="30045"/>
            <a:ext cx="1799510" cy="928228"/>
          </a:xfrm>
          <a:prstGeom prst="rect">
            <a:avLst/>
          </a:prstGeom>
        </p:spPr>
      </p:pic>
      <p:pic>
        <p:nvPicPr>
          <p:cNvPr id="4106" name="Picture 10" descr="How to Make the Copyright Symbol on Your Computer">
            <a:extLst>
              <a:ext uri="{FF2B5EF4-FFF2-40B4-BE49-F238E27FC236}">
                <a16:creationId xmlns:a16="http://schemas.microsoft.com/office/drawing/2014/main" id="{97502732-0C3B-47EC-B0DB-C4724D083C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5452" y="631342"/>
            <a:ext cx="152106" cy="109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Audio 14">
            <a:hlinkClick r:id="" action="ppaction://media"/>
            <a:extLst>
              <a:ext uri="{FF2B5EF4-FFF2-40B4-BE49-F238E27FC236}">
                <a16:creationId xmlns:a16="http://schemas.microsoft.com/office/drawing/2014/main" id="{2375F2E3-5606-493A-AEF6-2FDE510A2B0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6263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141"/>
    </mc:Choice>
    <mc:Fallback>
      <p:transition spd="slow" advTm="201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car, person, outdoor, blue&#10;&#10;Description automatically generated">
            <a:extLst>
              <a:ext uri="{FF2B5EF4-FFF2-40B4-BE49-F238E27FC236}">
                <a16:creationId xmlns:a16="http://schemas.microsoft.com/office/drawing/2014/main" id="{09A4F83A-E653-499E-A59B-0E30ABFDDD9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56" r="-1" b="8326"/>
          <a:stretch/>
        </p:blipFill>
        <p:spPr>
          <a:xfrm>
            <a:off x="321733" y="321733"/>
            <a:ext cx="11548534" cy="6214534"/>
          </a:xfrm>
          <a:prstGeom prst="rect">
            <a:avLst/>
          </a:prstGeom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B7E0CF77-AE2C-492A-91CF-E08D0F50013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7862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19830"/>
    </mc:Choice>
    <mc:Fallback>
      <p:transition spd="slow" advTm="198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19B56064-F851-4E81-9F1A-BB9950A1A34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39750404"/>
              </p:ext>
            </p:extLst>
          </p:nvPr>
        </p:nvGraphicFramePr>
        <p:xfrm>
          <a:off x="2037196" y="599862"/>
          <a:ext cx="8498980" cy="56582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3E667D3-3AF1-4BA4-BBCA-869A45C985A0}"/>
              </a:ext>
            </a:extLst>
          </p:cNvPr>
          <p:cNvSpPr txBox="1"/>
          <p:nvPr/>
        </p:nvSpPr>
        <p:spPr>
          <a:xfrm>
            <a:off x="2377109" y="6427113"/>
            <a:ext cx="8393805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Calderwood, C, Mitropoulos, T. Commuting spillover: A systematic review and agenda for research. </a:t>
            </a:r>
            <a:r>
              <a:rPr lang="en-US" sz="1050" b="0" i="1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J Organ </a:t>
            </a:r>
            <a:r>
              <a:rPr lang="en-US" sz="1050" b="0" i="1" dirty="0" err="1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Behav</a:t>
            </a:r>
            <a:r>
              <a:rPr lang="en-US" sz="1050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. 2021; 42: 162– 187. </a:t>
            </a:r>
            <a:r>
              <a:rPr lang="en-US" sz="1050" b="0" i="0" u="none" strike="noStrike" dirty="0">
                <a:solidFill>
                  <a:schemeClr val="bg1"/>
                </a:solidFill>
                <a:effectLst/>
                <a:latin typeface="Open Sans" panose="020B0606030504020204" pitchFamily="34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https://doi.org/10.1002/job.2462</a:t>
            </a:r>
            <a:endParaRPr lang="en-US" sz="105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83AB934-683F-4628-917C-614E0BEA09C8}"/>
              </a:ext>
            </a:extLst>
          </p:cNvPr>
          <p:cNvSpPr txBox="1"/>
          <p:nvPr/>
        </p:nvSpPr>
        <p:spPr>
          <a:xfrm>
            <a:off x="7856298" y="1297021"/>
            <a:ext cx="354015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800" dirty="0"/>
              <a:t>Job Control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2800" dirty="0"/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2800" dirty="0"/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2800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800" dirty="0"/>
              <a:t>Workload</a:t>
            </a:r>
          </a:p>
          <a:p>
            <a:endParaRPr lang="en-US" sz="2800" dirty="0"/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2800" dirty="0"/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2800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800" dirty="0"/>
              <a:t>Time Pressure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8D66C48-0A5C-4181-883E-85320BA0A400}"/>
              </a:ext>
            </a:extLst>
          </p:cNvPr>
          <p:cNvSpPr txBox="1"/>
          <p:nvPr/>
        </p:nvSpPr>
        <p:spPr>
          <a:xfrm>
            <a:off x="2359277" y="1383234"/>
            <a:ext cx="354015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800" dirty="0"/>
              <a:t>Commuting Problems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2800" dirty="0"/>
          </a:p>
          <a:p>
            <a:endParaRPr lang="en-US" sz="2800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800" dirty="0"/>
              <a:t>Commuting </a:t>
            </a:r>
          </a:p>
          <a:p>
            <a:r>
              <a:rPr lang="en-US" sz="2800" dirty="0"/>
              <a:t>	Time 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2800" dirty="0"/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2800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800" dirty="0"/>
              <a:t>Unpredictability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3D84AD8-8E40-4688-92F1-FCA47B16128B}"/>
              </a:ext>
            </a:extLst>
          </p:cNvPr>
          <p:cNvSpPr txBox="1"/>
          <p:nvPr/>
        </p:nvSpPr>
        <p:spPr>
          <a:xfrm>
            <a:off x="4997052" y="2258748"/>
            <a:ext cx="265911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800" dirty="0"/>
              <a:t>Impact on Performance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2800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800" dirty="0"/>
              <a:t>Strains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2800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800" dirty="0"/>
              <a:t>Satisfaction</a:t>
            </a:r>
          </a:p>
        </p:txBody>
      </p:sp>
      <p:pic>
        <p:nvPicPr>
          <p:cNvPr id="12" name="Graphic 11" descr="Classroom with solid fill">
            <a:extLst>
              <a:ext uri="{FF2B5EF4-FFF2-40B4-BE49-F238E27FC236}">
                <a16:creationId xmlns:a16="http://schemas.microsoft.com/office/drawing/2014/main" id="{EBB9539E-0FF5-4F67-B2D3-F5179A59A3E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532334" y="5148418"/>
            <a:ext cx="1143909" cy="1143909"/>
          </a:xfrm>
          <a:prstGeom prst="rect">
            <a:avLst/>
          </a:prstGeom>
        </p:spPr>
      </p:pic>
      <p:pic>
        <p:nvPicPr>
          <p:cNvPr id="13" name="Graphic 12" descr="Car with solid fill">
            <a:extLst>
              <a:ext uri="{FF2B5EF4-FFF2-40B4-BE49-F238E27FC236}">
                <a16:creationId xmlns:a16="http://schemas.microsoft.com/office/drawing/2014/main" id="{69F0800A-22E6-4F0C-BFAC-C98642878C4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06950" y="5113807"/>
            <a:ext cx="1264133" cy="126413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8C099B9-6BA5-4D09-B3A1-097F959D11F3}"/>
              </a:ext>
            </a:extLst>
          </p:cNvPr>
          <p:cNvSpPr txBox="1"/>
          <p:nvPr/>
        </p:nvSpPr>
        <p:spPr>
          <a:xfrm>
            <a:off x="432827" y="336571"/>
            <a:ext cx="30765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Commuting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04F8CC0-AE5C-400E-B107-8A9C3A963468}"/>
              </a:ext>
            </a:extLst>
          </p:cNvPr>
          <p:cNvSpPr txBox="1"/>
          <p:nvPr/>
        </p:nvSpPr>
        <p:spPr>
          <a:xfrm>
            <a:off x="10032341" y="565671"/>
            <a:ext cx="19799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Work</a:t>
            </a:r>
            <a:r>
              <a:rPr lang="en-US" sz="2800" b="1" dirty="0"/>
              <a:t>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3021435-CDFD-470D-A713-C44256140F49}"/>
              </a:ext>
            </a:extLst>
          </p:cNvPr>
          <p:cNvSpPr txBox="1"/>
          <p:nvPr/>
        </p:nvSpPr>
        <p:spPr>
          <a:xfrm>
            <a:off x="5082340" y="1597728"/>
            <a:ext cx="23901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Spillover</a:t>
            </a:r>
            <a:r>
              <a:rPr lang="en-US" sz="2800" b="1" dirty="0"/>
              <a:t> </a:t>
            </a:r>
          </a:p>
        </p:txBody>
      </p:sp>
      <p:pic>
        <p:nvPicPr>
          <p:cNvPr id="21" name="Audio 20">
            <a:hlinkClick r:id="" action="ppaction://media"/>
            <a:extLst>
              <a:ext uri="{FF2B5EF4-FFF2-40B4-BE49-F238E27FC236}">
                <a16:creationId xmlns:a16="http://schemas.microsoft.com/office/drawing/2014/main" id="{19DD2F76-3EEE-49DB-9AA7-45512DFF615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5983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433"/>
    </mc:Choice>
    <mc:Fallback>
      <p:transition spd="slow" advTm="224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8" name="Picture 7" descr="A person holding a cell phone&#10;&#10;Description automatically generated with medium confidence">
            <a:extLst>
              <a:ext uri="{FF2B5EF4-FFF2-40B4-BE49-F238E27FC236}">
                <a16:creationId xmlns:a16="http://schemas.microsoft.com/office/drawing/2014/main" id="{69ED3413-066E-4C68-AF8C-21D2051CD49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84" b="1680"/>
          <a:stretch/>
        </p:blipFill>
        <p:spPr>
          <a:xfrm>
            <a:off x="-3008" y="1282"/>
            <a:ext cx="12191980" cy="6856718"/>
          </a:xfrm>
          <a:prstGeom prst="rect">
            <a:avLst/>
          </a:prstGeom>
        </p:spPr>
      </p:pic>
      <p:pic>
        <p:nvPicPr>
          <p:cNvPr id="16" name="Picture 2" descr="72,317 Question Mark Illustrations &amp;amp; Clip Art - iStock">
            <a:extLst>
              <a:ext uri="{FF2B5EF4-FFF2-40B4-BE49-F238E27FC236}">
                <a16:creationId xmlns:a16="http://schemas.microsoft.com/office/drawing/2014/main" id="{AC9F40C0-9531-4F00-87A5-94BC30F76E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31986">
            <a:off x="6789000" y="3115833"/>
            <a:ext cx="919669" cy="1719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Graphic 12" descr="Thought bubble with solid fill">
            <a:extLst>
              <a:ext uri="{FF2B5EF4-FFF2-40B4-BE49-F238E27FC236}">
                <a16:creationId xmlns:a16="http://schemas.microsoft.com/office/drawing/2014/main" id="{7322908E-F7D1-4CA1-B035-EFD597B974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330888">
            <a:off x="3695378" y="-411394"/>
            <a:ext cx="8023869" cy="421833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C92E3E0-7725-4AD2-A57E-1A1EF327C55C}"/>
              </a:ext>
            </a:extLst>
          </p:cNvPr>
          <p:cNvSpPr txBox="1"/>
          <p:nvPr/>
        </p:nvSpPr>
        <p:spPr>
          <a:xfrm rot="519031">
            <a:off x="5483757" y="867852"/>
            <a:ext cx="516511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i="1" dirty="0"/>
              <a:t>Tinder for Parking??</a:t>
            </a: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471C2654-3B02-4003-9BAD-76260228692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3659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112"/>
    </mc:Choice>
    <mc:Fallback>
      <p:transition spd="slow" advTm="191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426C1D9-B323-4E02-A6B6-50C24B228F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4988" y="31980"/>
            <a:ext cx="10074496" cy="6826019"/>
          </a:xfrm>
          <a:prstGeom prst="rect">
            <a:avLst/>
          </a:prstGeom>
        </p:spPr>
      </p:pic>
      <p:pic>
        <p:nvPicPr>
          <p:cNvPr id="16" name="Graphic 15" descr="Tropical scene with solid fill">
            <a:extLst>
              <a:ext uri="{FF2B5EF4-FFF2-40B4-BE49-F238E27FC236}">
                <a16:creationId xmlns:a16="http://schemas.microsoft.com/office/drawing/2014/main" id="{3FB80001-BA4A-4551-8E8C-954B2399E8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197612" y="5686330"/>
            <a:ext cx="994388" cy="994388"/>
          </a:xfrm>
          <a:prstGeom prst="rect">
            <a:avLst/>
          </a:prstGeom>
        </p:spPr>
      </p:pic>
      <p:pic>
        <p:nvPicPr>
          <p:cNvPr id="22" name="Graphic 21" descr="Sail Boat (Like Pirate) with solid fill">
            <a:extLst>
              <a:ext uri="{FF2B5EF4-FFF2-40B4-BE49-F238E27FC236}">
                <a16:creationId xmlns:a16="http://schemas.microsoft.com/office/drawing/2014/main" id="{5EC55BF6-D26B-42C6-89C6-5DD7C321BF8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70588" y="116633"/>
            <a:ext cx="914400" cy="9144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151D7E9-D0E9-4CD0-A434-AFDE8DAD4D57}"/>
              </a:ext>
            </a:extLst>
          </p:cNvPr>
          <p:cNvSpPr txBox="1"/>
          <p:nvPr/>
        </p:nvSpPr>
        <p:spPr>
          <a:xfrm>
            <a:off x="4833858" y="3791824"/>
            <a:ext cx="277675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i="1" dirty="0"/>
              <a:t>“Mapping the Uncertain-Sea of Parking”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64A155B3-45EE-4953-9F1B-A13B9D55BDE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4563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299"/>
    </mc:Choice>
    <mc:Fallback>
      <p:transition spd="slow" advTm="192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BBDFFA9-DF8A-4D28-9D95-569760628A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4016" y="0"/>
            <a:ext cx="9783968" cy="6858000"/>
          </a:xfrm>
          <a:prstGeom prst="rect">
            <a:avLst/>
          </a:prstGeom>
        </p:spPr>
      </p:pic>
      <p:pic>
        <p:nvPicPr>
          <p:cNvPr id="10" name="Graphic 9" descr="Treasure Map outline">
            <a:extLst>
              <a:ext uri="{FF2B5EF4-FFF2-40B4-BE49-F238E27FC236}">
                <a16:creationId xmlns:a16="http://schemas.microsoft.com/office/drawing/2014/main" id="{D6416D23-6DD2-4249-ADFE-95C71EB50C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4326" y="657808"/>
            <a:ext cx="914400" cy="914400"/>
          </a:xfrm>
          <a:prstGeom prst="rect">
            <a:avLst/>
          </a:prstGeom>
        </p:spPr>
      </p:pic>
      <p:pic>
        <p:nvPicPr>
          <p:cNvPr id="12" name="Graphic 11" descr="Treasure chest with solid fill">
            <a:extLst>
              <a:ext uri="{FF2B5EF4-FFF2-40B4-BE49-F238E27FC236}">
                <a16:creationId xmlns:a16="http://schemas.microsoft.com/office/drawing/2014/main" id="{D9B3094F-B931-4E30-8F1F-93A17FA6863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116580" y="5697049"/>
            <a:ext cx="914400" cy="914400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F0D0C61F-FEED-4788-AAEC-0C22F0681A4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6986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356"/>
    </mc:Choice>
    <mc:Fallback>
      <p:transition spd="slow" advTm="203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:a16="http://schemas.microsoft.com/office/drawing/2014/main" id="{0205D939-00C4-4F2E-9797-3170DD040D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E4E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38EE4E44-1403-472B-8C01-D354CB8F5A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6866" y="480060"/>
            <a:ext cx="5458122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583CCE40-4C5F-42D3-86D9-7892AD1E9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5458121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64286DA-E6A0-4378-903B-D6FED289FB76}"/>
              </a:ext>
            </a:extLst>
          </p:cNvPr>
          <p:cNvSpPr txBox="1"/>
          <p:nvPr/>
        </p:nvSpPr>
        <p:spPr>
          <a:xfrm>
            <a:off x="830509" y="838899"/>
            <a:ext cx="48823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u="sng" dirty="0"/>
              <a:t>The </a:t>
            </a:r>
            <a:r>
              <a:rPr lang="en-US" sz="3600" b="1" u="sng" dirty="0" err="1"/>
              <a:t>Logisitic</a:t>
            </a:r>
            <a:r>
              <a:rPr lang="en-US" sz="3600" b="1" u="sng" dirty="0"/>
              <a:t> Algorithm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72013B9-4345-43EB-94AE-52ED9C39425E}"/>
                  </a:ext>
                </a:extLst>
              </p:cNvPr>
              <p:cNvSpPr txBox="1"/>
              <p:nvPr/>
            </p:nvSpPr>
            <p:spPr>
              <a:xfrm>
                <a:off x="22371" y="2447916"/>
                <a:ext cx="6101587" cy="9181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1"/>
                <a:r>
                  <a:rPr lang="en-US" sz="3200" i="1" dirty="0"/>
                  <a:t>p</a:t>
                </a:r>
                <a:r>
                  <a:rPr lang="en-US" sz="3200" dirty="0"/>
                  <a:t>(&lt;80%) </a:t>
                </a:r>
                <a14:m>
                  <m:oMath xmlns:m="http://schemas.openxmlformats.org/officeDocument/2006/math">
                    <m:r>
                      <a:rPr lang="en-US" sz="320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sz="3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sz="32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3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sz="32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3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32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3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3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…</m:t>
                            </m:r>
                            <m:sSub>
                              <m:sSubPr>
                                <m:ctrlPr>
                                  <a:rPr lang="en-US" sz="3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3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p>
                        </m:sSup>
                      </m:num>
                      <m:den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sz="3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sz="32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3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sz="32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3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32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3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sz="32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3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32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3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3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p>
                        </m:sSup>
                      </m:den>
                    </m:f>
                  </m:oMath>
                </a14:m>
                <a:r>
                  <a:rPr lang="en-US" sz="3200" dirty="0"/>
                  <a:t> 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72013B9-4345-43EB-94AE-52ED9C3942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71" y="2447916"/>
                <a:ext cx="6101587" cy="918136"/>
              </a:xfrm>
              <a:prstGeom prst="rect">
                <a:avLst/>
              </a:prstGeom>
              <a:blipFill>
                <a:blip r:embed="rId4"/>
                <a:stretch>
                  <a:fillRect b="-9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20114E73-69DD-4A1F-9A4D-65D2474ED92F}"/>
              </a:ext>
            </a:extLst>
          </p:cNvPr>
          <p:cNvSpPr txBox="1"/>
          <p:nvPr/>
        </p:nvSpPr>
        <p:spPr>
          <a:xfrm>
            <a:off x="727219" y="3846112"/>
            <a:ext cx="5035543" cy="24994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600" b="1" dirty="0"/>
              <a:t>&lt; 80%  of parking spaces on a street block are occupied  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73BF7F74-2611-405B-B1B8-04CDD7A315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4164" y="1428668"/>
            <a:ext cx="5395257" cy="4000663"/>
          </a:xfrm>
          <a:prstGeom prst="rect">
            <a:avLst/>
          </a:prstGeom>
        </p:spPr>
      </p:pic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6D87D3F-AA8F-4214-B16A-BC5B45A93B54}"/>
              </a:ext>
            </a:extLst>
          </p:cNvPr>
          <p:cNvCxnSpPr/>
          <p:nvPr/>
        </p:nvCxnSpPr>
        <p:spPr>
          <a:xfrm flipV="1">
            <a:off x="7659149" y="1023457"/>
            <a:ext cx="0" cy="30200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B62119A0-CA8B-44FD-B7E6-29593CE640B8}"/>
              </a:ext>
            </a:extLst>
          </p:cNvPr>
          <p:cNvCxnSpPr/>
          <p:nvPr/>
        </p:nvCxnSpPr>
        <p:spPr>
          <a:xfrm flipV="1">
            <a:off x="9329957" y="1024855"/>
            <a:ext cx="0" cy="30200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D2B9BE0-FE5A-497C-85A0-0FFE1A20E32F}"/>
              </a:ext>
            </a:extLst>
          </p:cNvPr>
          <p:cNvCxnSpPr>
            <a:cxnSpLocks/>
          </p:cNvCxnSpPr>
          <p:nvPr/>
        </p:nvCxnSpPr>
        <p:spPr>
          <a:xfrm>
            <a:off x="7650683" y="1023836"/>
            <a:ext cx="167927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574D1FB-1C1A-4AD6-BFEA-E8D0368FB22B}"/>
              </a:ext>
            </a:extLst>
          </p:cNvPr>
          <p:cNvCxnSpPr/>
          <p:nvPr/>
        </p:nvCxnSpPr>
        <p:spPr>
          <a:xfrm flipV="1">
            <a:off x="10111531" y="5289514"/>
            <a:ext cx="0" cy="30200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8D008BE5-42EE-4D98-94FB-5714E82A328E}"/>
              </a:ext>
            </a:extLst>
          </p:cNvPr>
          <p:cNvSpPr txBox="1"/>
          <p:nvPr/>
        </p:nvSpPr>
        <p:spPr>
          <a:xfrm>
            <a:off x="8057260" y="480059"/>
            <a:ext cx="12547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71% 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148D1F6-37CC-4640-AF6D-F38DE6A7A00E}"/>
              </a:ext>
            </a:extLst>
          </p:cNvPr>
          <p:cNvSpPr txBox="1"/>
          <p:nvPr/>
        </p:nvSpPr>
        <p:spPr>
          <a:xfrm>
            <a:off x="9635788" y="5594538"/>
            <a:ext cx="12547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80% 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F21A347A-7FCD-43B7-9350-4CD144F7B3E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3435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482"/>
    </mc:Choice>
    <mc:Fallback>
      <p:transition spd="slow" advTm="194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id="{5F9CFCE6-877F-4858-B8BD-2C52CA8AFB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43D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8213F8A0-12AE-4514-8372-0DD766EC2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6866" y="480060"/>
            <a:ext cx="5458122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9EFF17D4-9A8C-4CE5-B096-D8CCD44004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5458121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2BD7403-9F40-4181-A5DD-4DDE85778CCF}"/>
              </a:ext>
            </a:extLst>
          </p:cNvPr>
          <p:cNvSpPr txBox="1"/>
          <p:nvPr/>
        </p:nvSpPr>
        <p:spPr>
          <a:xfrm>
            <a:off x="868754" y="681135"/>
            <a:ext cx="46746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/>
              <a:t>SFMTA  variables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EF5C4B4-9362-47C9-AC80-E5B1BA70C4C2}"/>
              </a:ext>
            </a:extLst>
          </p:cNvPr>
          <p:cNvSpPr txBox="1"/>
          <p:nvPr/>
        </p:nvSpPr>
        <p:spPr>
          <a:xfrm>
            <a:off x="7713236" y="653143"/>
            <a:ext cx="46746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/>
              <a:t>Census Variables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2763A9E-5EC0-41CC-957A-DB288B2F6948}"/>
              </a:ext>
            </a:extLst>
          </p:cNvPr>
          <p:cNvSpPr txBox="1"/>
          <p:nvPr/>
        </p:nvSpPr>
        <p:spPr>
          <a:xfrm>
            <a:off x="1023543" y="1405430"/>
            <a:ext cx="4236097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en-US" sz="3200" dirty="0"/>
              <a:t> Occupancy Rates</a:t>
            </a:r>
          </a:p>
          <a:p>
            <a:pPr marL="742950" lvl="1" indent="-285750"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en-US" sz="3200" dirty="0"/>
              <a:t>Spatial</a:t>
            </a:r>
          </a:p>
          <a:p>
            <a:pPr marL="742950" lvl="1" indent="-285750"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en-US" sz="3200" dirty="0"/>
              <a:t>Temporal</a:t>
            </a:r>
          </a:p>
          <a:p>
            <a:endParaRPr lang="en-US" sz="3200" dirty="0"/>
          </a:p>
          <a:p>
            <a:pPr marL="285750" indent="-285750"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en-US" sz="3200" dirty="0"/>
              <a:t> Location</a:t>
            </a:r>
          </a:p>
          <a:p>
            <a:pPr marL="285750" indent="-285750"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endParaRPr lang="en-US" sz="3200" dirty="0"/>
          </a:p>
          <a:p>
            <a:pPr marL="285750" indent="-285750"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en-US" sz="3200" dirty="0"/>
              <a:t>Dynamic Prices</a:t>
            </a:r>
          </a:p>
          <a:p>
            <a:pPr marL="285750" indent="-285750"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endParaRPr lang="en-US" sz="3200" dirty="0"/>
          </a:p>
          <a:p>
            <a:pPr marL="285750" indent="-285750"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en-US" sz="3200" dirty="0"/>
              <a:t>Time parked </a:t>
            </a:r>
          </a:p>
          <a:p>
            <a:pPr marL="285750" indent="-285750"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endParaRPr lang="en-US" sz="3200" dirty="0"/>
          </a:p>
          <a:p>
            <a:pPr marL="285750" indent="-285750"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endParaRPr lang="en-US" sz="32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DCA0304-0880-4093-8C3A-49E71E887BC0}"/>
              </a:ext>
            </a:extLst>
          </p:cNvPr>
          <p:cNvSpPr txBox="1"/>
          <p:nvPr/>
        </p:nvSpPr>
        <p:spPr>
          <a:xfrm>
            <a:off x="7219648" y="1588830"/>
            <a:ext cx="423609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</a:pPr>
            <a:r>
              <a:rPr lang="en-US" sz="3200" dirty="0"/>
              <a:t> Work Commuters</a:t>
            </a:r>
          </a:p>
          <a:p>
            <a:pPr marL="457200" indent="-457200"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</a:pPr>
            <a:endParaRPr lang="en-US" sz="3200" dirty="0"/>
          </a:p>
          <a:p>
            <a:pPr marL="457200" indent="-457200"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</a:pPr>
            <a:r>
              <a:rPr lang="en-US" sz="3200" dirty="0"/>
              <a:t>Vehicle Ownership</a:t>
            </a:r>
          </a:p>
          <a:p>
            <a:pPr marL="457200" indent="-457200"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</a:pPr>
            <a:endParaRPr lang="en-US" sz="3200" dirty="0"/>
          </a:p>
          <a:p>
            <a:pPr marL="457200" indent="-457200"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</a:pPr>
            <a:r>
              <a:rPr lang="en-US" sz="3200" dirty="0"/>
              <a:t>Driving Population</a:t>
            </a:r>
          </a:p>
          <a:p>
            <a:pPr marL="457200" indent="-457200"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</a:pPr>
            <a:endParaRPr lang="en-US" sz="3200" dirty="0"/>
          </a:p>
          <a:p>
            <a:pPr marL="457200" indent="-457200"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</a:pPr>
            <a:r>
              <a:rPr lang="en-US" sz="3200" dirty="0"/>
              <a:t>Tract Characteristics  </a:t>
            </a:r>
          </a:p>
          <a:p>
            <a:pPr marL="285750" indent="-285750"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endParaRPr lang="en-US" sz="3200" dirty="0"/>
          </a:p>
          <a:p>
            <a:pPr marL="285750" indent="-285750"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endParaRPr lang="en-US" sz="3200" dirty="0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F11C8817-6F2A-46C5-BEAE-D772CAC6A1F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8802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110"/>
    </mc:Choice>
    <mc:Fallback>
      <p:transition spd="slow" advTm="201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3E8CEA4-6C2D-40DC-B325-BA88F65D82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61" y="98480"/>
            <a:ext cx="8668477" cy="666104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949E300-5839-46B0-B7E9-CD761FDA7EC0}"/>
              </a:ext>
            </a:extLst>
          </p:cNvPr>
          <p:cNvSpPr txBox="1"/>
          <p:nvPr/>
        </p:nvSpPr>
        <p:spPr>
          <a:xfrm>
            <a:off x="8674648" y="0"/>
            <a:ext cx="3443391" cy="64940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i="0" dirty="0">
                <a:solidFill>
                  <a:srgbClr val="232325"/>
                </a:solidFill>
                <a:latin typeface="grapheinpro"/>
              </a:rPr>
              <a:t>SF Dynamic Pricing </a:t>
            </a:r>
            <a:r>
              <a:rPr lang="en-US" sz="2400" b="0" i="0" dirty="0">
                <a:solidFill>
                  <a:srgbClr val="232325"/>
                </a:solidFill>
                <a:effectLst/>
                <a:latin typeface="grapheinpro"/>
              </a:rPr>
              <a:t> </a:t>
            </a:r>
          </a:p>
          <a:p>
            <a:endParaRPr lang="en-US" sz="2000" b="0" i="0" dirty="0">
              <a:solidFill>
                <a:srgbClr val="232325"/>
              </a:solidFill>
              <a:effectLst/>
              <a:latin typeface="grapheinpr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232325"/>
                </a:solidFill>
                <a:latin typeface="grapheinpro"/>
              </a:rPr>
              <a:t>INCREASES</a:t>
            </a:r>
            <a:r>
              <a:rPr lang="en-US" sz="2800" b="1" i="0" dirty="0">
                <a:solidFill>
                  <a:srgbClr val="232325"/>
                </a:solidFill>
                <a:effectLst/>
                <a:latin typeface="grapheinpro"/>
              </a:rPr>
              <a:t> RATE </a:t>
            </a:r>
            <a:r>
              <a:rPr lang="en-US" sz="2400" b="0" i="0" dirty="0">
                <a:solidFill>
                  <a:srgbClr val="232325"/>
                </a:solidFill>
                <a:effectLst/>
                <a:latin typeface="grapheinpro"/>
              </a:rPr>
              <a:t>by $0.25 on blocks where average occupancy is </a:t>
            </a:r>
            <a:endParaRPr lang="en-US" sz="2400" dirty="0">
              <a:solidFill>
                <a:srgbClr val="232325"/>
              </a:solidFill>
              <a:latin typeface="grapheinpro"/>
            </a:endParaRPr>
          </a:p>
          <a:p>
            <a:r>
              <a:rPr lang="en-US" sz="2400" b="0" i="0" dirty="0">
                <a:solidFill>
                  <a:srgbClr val="232325"/>
                </a:solidFill>
                <a:effectLst/>
                <a:latin typeface="grapheinpro"/>
              </a:rPr>
              <a:t>      </a:t>
            </a:r>
            <a:r>
              <a:rPr lang="en-US" sz="2800" b="1" i="0" dirty="0">
                <a:solidFill>
                  <a:srgbClr val="232325"/>
                </a:solidFill>
                <a:effectLst/>
                <a:latin typeface="grapheinpro"/>
              </a:rPr>
              <a:t>&gt; 80%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232325"/>
              </a:solidFill>
              <a:latin typeface="grapheinpro"/>
            </a:endParaRPr>
          </a:p>
          <a:p>
            <a:endParaRPr lang="en-US" sz="2000" b="0" i="0" dirty="0">
              <a:solidFill>
                <a:srgbClr val="232325"/>
              </a:solidFill>
              <a:effectLst/>
              <a:latin typeface="grapheinpr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i="0" dirty="0">
                <a:solidFill>
                  <a:srgbClr val="232325"/>
                </a:solidFill>
                <a:effectLst/>
                <a:latin typeface="grapheinpro"/>
              </a:rPr>
              <a:t>DECREASE RATE</a:t>
            </a:r>
            <a:r>
              <a:rPr lang="en-US" sz="2400" b="1" i="0" dirty="0">
                <a:solidFill>
                  <a:srgbClr val="232325"/>
                </a:solidFill>
                <a:effectLst/>
                <a:latin typeface="grapheinpro"/>
              </a:rPr>
              <a:t> </a:t>
            </a:r>
            <a:r>
              <a:rPr lang="en-US" sz="2400" b="0" i="0" dirty="0">
                <a:solidFill>
                  <a:srgbClr val="232325"/>
                </a:solidFill>
                <a:effectLst/>
                <a:latin typeface="grapheinpro"/>
              </a:rPr>
              <a:t>$0.25 on blocks where average occupancy is    </a:t>
            </a:r>
            <a:r>
              <a:rPr lang="en-US" sz="2800" b="1" dirty="0">
                <a:solidFill>
                  <a:srgbClr val="232325"/>
                </a:solidFill>
                <a:latin typeface="grapheinpro"/>
              </a:rPr>
              <a:t>&lt;</a:t>
            </a:r>
            <a:r>
              <a:rPr lang="en-US" sz="2800" b="1" i="0" dirty="0">
                <a:solidFill>
                  <a:srgbClr val="232325"/>
                </a:solidFill>
                <a:effectLst/>
                <a:latin typeface="grapheinpro"/>
              </a:rPr>
              <a:t> 60% </a:t>
            </a:r>
            <a:endParaRPr lang="en-US" sz="2400" b="1" i="0" dirty="0">
              <a:solidFill>
                <a:srgbClr val="232325"/>
              </a:solidFill>
              <a:effectLst/>
              <a:latin typeface="grapheinpr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232325"/>
              </a:solidFill>
              <a:latin typeface="grapheinpr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232325"/>
              </a:solidFill>
              <a:latin typeface="grapheinpr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232325"/>
                </a:solidFill>
                <a:latin typeface="grapheinpro"/>
              </a:rPr>
              <a:t>No Change </a:t>
            </a:r>
            <a:r>
              <a:rPr lang="en-US" sz="2400" dirty="0">
                <a:solidFill>
                  <a:srgbClr val="232325"/>
                </a:solidFill>
                <a:latin typeface="grapheinpro"/>
              </a:rPr>
              <a:t>to rate - O</a:t>
            </a:r>
            <a:r>
              <a:rPr lang="en-US" sz="2400" b="0" i="0" dirty="0">
                <a:solidFill>
                  <a:srgbClr val="232325"/>
                </a:solidFill>
                <a:effectLst/>
                <a:latin typeface="grapheinpro"/>
              </a:rPr>
              <a:t>ccupancy between </a:t>
            </a:r>
            <a:r>
              <a:rPr lang="en-US" sz="2800" b="1" i="0" dirty="0">
                <a:solidFill>
                  <a:srgbClr val="232325"/>
                </a:solidFill>
                <a:effectLst/>
                <a:latin typeface="grapheinpro"/>
              </a:rPr>
              <a:t>60% and 80%. </a:t>
            </a:r>
            <a:endParaRPr lang="en-US" sz="2400" dirty="0"/>
          </a:p>
        </p:txBody>
      </p:sp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C29388D5-DE41-4DA9-AB0E-1BA5701A0C0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1410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358"/>
    </mc:Choice>
    <mc:Fallback>
      <p:transition spd="slow" advTm="213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4225</TotalTime>
  <Words>268</Words>
  <Application>Microsoft Office PowerPoint</Application>
  <PresentationFormat>Widescreen</PresentationFormat>
  <Paragraphs>65</Paragraphs>
  <Slides>12</Slides>
  <Notes>0</Notes>
  <HiddenSlides>0</HiddenSlides>
  <MMClips>12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Arial</vt:lpstr>
      <vt:lpstr>Calibri</vt:lpstr>
      <vt:lpstr>Calibri Light</vt:lpstr>
      <vt:lpstr>Cambria Math</vt:lpstr>
      <vt:lpstr>grapheinpro</vt:lpstr>
      <vt:lpstr>Open Sans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Mangiapane, Gianluca</dc:creator>
  <cp:lastModifiedBy>Gianluca Mangiapane</cp:lastModifiedBy>
  <cp:revision>15</cp:revision>
  <dcterms:created xsi:type="dcterms:W3CDTF">2021-12-07T15:53:48Z</dcterms:created>
  <dcterms:modified xsi:type="dcterms:W3CDTF">2021-12-17T04:07:06Z</dcterms:modified>
</cp:coreProperties>
</file>